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924" r:id="rId4"/>
  </p:sldMasterIdLst>
  <p:notesMasterIdLst>
    <p:notesMasterId r:id="rId28"/>
  </p:notesMasterIdLst>
  <p:sldIdLst>
    <p:sldId id="260" r:id="rId5"/>
    <p:sldId id="261" r:id="rId6"/>
    <p:sldId id="262" r:id="rId7"/>
    <p:sldId id="277" r:id="rId8"/>
    <p:sldId id="263" r:id="rId9"/>
    <p:sldId id="275" r:id="rId10"/>
    <p:sldId id="278" r:id="rId11"/>
    <p:sldId id="264" r:id="rId12"/>
    <p:sldId id="276" r:id="rId13"/>
    <p:sldId id="265" r:id="rId14"/>
    <p:sldId id="266" r:id="rId15"/>
    <p:sldId id="267" r:id="rId16"/>
    <p:sldId id="268" r:id="rId17"/>
    <p:sldId id="269" r:id="rId18"/>
    <p:sldId id="279" r:id="rId19"/>
    <p:sldId id="284" r:id="rId20"/>
    <p:sldId id="280" r:id="rId21"/>
    <p:sldId id="281" r:id="rId22"/>
    <p:sldId id="270" r:id="rId23"/>
    <p:sldId id="271" r:id="rId24"/>
    <p:sldId id="272" r:id="rId25"/>
    <p:sldId id="273" r:id="rId26"/>
    <p:sldId id="27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11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4" autoAdjust="0"/>
  </p:normalViewPr>
  <p:slideViewPr>
    <p:cSldViewPr snapToGrid="0">
      <p:cViewPr varScale="1">
        <p:scale>
          <a:sx n="72" d="100"/>
          <a:sy n="72" d="100"/>
        </p:scale>
        <p:origin x="4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18A437-91FB-4FB3-8FC2-9F674E6A454F}" type="datetimeFigureOut">
              <a:rPr lang="en-US" smtClean="0"/>
              <a:t>2/23/2020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37A20-946F-4FE9-9157-769BA906E7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45A9D-2034-43A0-8CC4-56A06FE630E6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28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FF6F-0C74-4A13-B58B-0388B11F7BDF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948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47B6B-C82D-452C-9AF5-AE113117096C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66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BADD5-4D46-4D60-8999-54D1907EC62B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756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8AF52-A35B-49D6-9AAE-59CF99BF4750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876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FB979-2F5C-40FA-A13F-B6A00A8AA685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634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4F0F-ADD7-41EA-8DC2-2E2A3502B34E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773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CAA22-1073-4951-A48E-333A90A082F4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595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11681-0DF0-4920-8B35-57C3BE1FE277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578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2C64-F8A6-4C16-A190-2317293DBE5C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455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C348E-FFE0-4E6D-ADF6-D74F6D9755A2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405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0994C-E75A-463D-B1FB-9A4B00C17887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44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rajparikh16/Exploratory-Data-Analysis-Hotel-Bookings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erial view of skyscrapers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320" b="8411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563" y="4062686"/>
            <a:ext cx="5207247" cy="1059730"/>
          </a:xfrm>
        </p:spPr>
        <p:txBody>
          <a:bodyPr>
            <a:normAutofit/>
          </a:bodyPr>
          <a:lstStyle/>
          <a:p>
            <a:r>
              <a:rPr lang="en-US" sz="6600" b="1" dirty="0"/>
              <a:t>Hotel Bookings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47907" y="5246175"/>
            <a:ext cx="3870960" cy="78741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/>
              <a:t>	SQL And NoSQL</a:t>
            </a:r>
          </a:p>
          <a:p>
            <a:pPr algn="l"/>
            <a:r>
              <a:rPr lang="en-US" dirty="0"/>
              <a:t>	Assignment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4AE4F6-C416-4338-9D9B-C447F1D71654}"/>
              </a:ext>
            </a:extLst>
          </p:cNvPr>
          <p:cNvSpPr txBox="1"/>
          <p:nvPr/>
        </p:nvSpPr>
        <p:spPr>
          <a:xfrm>
            <a:off x="10706470" y="6187735"/>
            <a:ext cx="1562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Biraj Parikh</a:t>
            </a: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bookings were canceled?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62941"/>
            <a:ext cx="6629400" cy="1524001"/>
          </a:xfrm>
        </p:spPr>
        <p:txBody>
          <a:bodyPr>
            <a:normAutofit fontScale="92500"/>
          </a:bodyPr>
          <a:lstStyle/>
          <a:p>
            <a:r>
              <a:rPr lang="en-IN" dirty="0"/>
              <a:t>Total booking cancelled : 44224 (37%)</a:t>
            </a:r>
          </a:p>
          <a:p>
            <a:r>
              <a:rPr lang="en-IN" dirty="0"/>
              <a:t>Resort hotel booking cancelled : 11122 (28%)</a:t>
            </a:r>
          </a:p>
          <a:p>
            <a:r>
              <a:rPr lang="en-IN" dirty="0"/>
              <a:t>City hotel booking cancelled : 33102 (42%)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B9F6B9-9B8B-40A8-A039-DF6497666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867" y="1631421"/>
            <a:ext cx="942975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131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331" y="373593"/>
            <a:ext cx="11463338" cy="1048808"/>
          </a:xfrm>
        </p:spPr>
        <p:txBody>
          <a:bodyPr>
            <a:normAutofit/>
          </a:bodyPr>
          <a:lstStyle/>
          <a:p>
            <a:r>
              <a:rPr lang="en-US" sz="3900" dirty="0"/>
              <a:t>Which month have the highest number of cancelations?</a:t>
            </a:r>
            <a:endParaRPr lang="en-IN" sz="3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725" y="5698067"/>
            <a:ext cx="11573142" cy="9450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As before, since most number of hotel bookings are done from May to August, thus we can expect a lot of booking cancelations during that time.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500C0E-9D8D-43D4-B64B-61D1F8143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62" y="1295400"/>
            <a:ext cx="1088707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746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457"/>
            <a:ext cx="10515600" cy="645522"/>
          </a:xfrm>
        </p:spPr>
        <p:txBody>
          <a:bodyPr>
            <a:normAutofit fontScale="90000"/>
          </a:bodyPr>
          <a:lstStyle/>
          <a:p>
            <a:r>
              <a:rPr lang="en-US" dirty="0"/>
              <a:t>How long do people stay at the hotels?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54840"/>
            <a:ext cx="10515600" cy="868362"/>
          </a:xfrm>
        </p:spPr>
        <p:txBody>
          <a:bodyPr>
            <a:normAutofit fontScale="62500" lnSpcReduction="20000"/>
          </a:bodyPr>
          <a:lstStyle/>
          <a:p>
            <a:endParaRPr lang="en-IN" dirty="0"/>
          </a:p>
          <a:p>
            <a:r>
              <a:rPr lang="en-IN" dirty="0"/>
              <a:t>Most number of hotel bookings are targeted towards 1-4 days. Thus, optimal length of stay would be 3-4 days during the month from January to March to get the best rate.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47CDB4-95B3-4C0B-9D61-07CB6E277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883" y="868979"/>
            <a:ext cx="4152649" cy="474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88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726"/>
            <a:ext cx="10515600" cy="1191682"/>
          </a:xfrm>
        </p:spPr>
        <p:txBody>
          <a:bodyPr/>
          <a:lstStyle/>
          <a:p>
            <a:r>
              <a:rPr lang="en-IN" dirty="0"/>
              <a:t>How many guest repeat their bookings?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667" y="4715932"/>
            <a:ext cx="10515600" cy="1413935"/>
          </a:xfrm>
        </p:spPr>
        <p:txBody>
          <a:bodyPr>
            <a:normAutofit fontScale="47500" lnSpcReduction="20000"/>
          </a:bodyPr>
          <a:lstStyle/>
          <a:p>
            <a:r>
              <a:rPr lang="en-IN" sz="4300" dirty="0"/>
              <a:t>Resort Hotel repeated guest : 1778 (1.4%)</a:t>
            </a:r>
          </a:p>
          <a:p>
            <a:r>
              <a:rPr lang="en-IN" sz="4300" dirty="0"/>
              <a:t>City Hotel repeated guest : 2032 (1.7%)</a:t>
            </a:r>
          </a:p>
          <a:p>
            <a:r>
              <a:rPr lang="en-IN" sz="4300" dirty="0"/>
              <a:t>Total repeated guest : 3810 (3.1%)</a:t>
            </a:r>
          </a:p>
          <a:p>
            <a:r>
              <a:rPr lang="en-IN" sz="4300" dirty="0"/>
              <a:t>Comparatively, the guest prefer to book again in the city hotels than resort hotels.</a:t>
            </a:r>
          </a:p>
          <a:p>
            <a:endParaRPr lang="en-IN" sz="4000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AC8176-304D-4728-9443-AC9BED581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29340"/>
            <a:ext cx="10001250" cy="241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18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1742"/>
          </a:xfrm>
        </p:spPr>
        <p:txBody>
          <a:bodyPr/>
          <a:lstStyle/>
          <a:p>
            <a:r>
              <a:rPr lang="en-IN" dirty="0"/>
              <a:t>What type of rooms guest prefer?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399"/>
            <a:ext cx="10515600" cy="56356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IN" dirty="0"/>
              <a:t>As obvious, majority of the guest prefer luxurious rooms to stay while booking.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B979BA-1741-475E-A3B4-BDBD80393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467" y="1380595"/>
            <a:ext cx="8991600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18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DB376-BBA5-4AF1-91EE-BAE5F13B9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Exploratory Data Analysis in Tableau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BB5CC9-B215-4E10-8072-957ECD503A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177469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6CF2F6-7765-44AD-BC11-DFF1B1A5D7FB}"/>
              </a:ext>
            </a:extLst>
          </p:cNvPr>
          <p:cNvSpPr txBox="1"/>
          <p:nvPr/>
        </p:nvSpPr>
        <p:spPr>
          <a:xfrm>
            <a:off x="6333422" y="2435191"/>
            <a:ext cx="48703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The prices of City hotels are much higher than Resort hotels for room type A.</a:t>
            </a:r>
          </a:p>
        </p:txBody>
      </p:sp>
    </p:spTree>
    <p:extLst>
      <p:ext uri="{BB962C8B-B14F-4D97-AF65-F5344CB8AC3E}">
        <p14:creationId xmlns:p14="http://schemas.microsoft.com/office/powerpoint/2010/main" val="1666666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DB376-BBA5-4AF1-91EE-BAE5F13B9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1780"/>
          </a:xfrm>
        </p:spPr>
        <p:txBody>
          <a:bodyPr/>
          <a:lstStyle/>
          <a:p>
            <a:r>
              <a:rPr lang="en-IN" dirty="0"/>
              <a:t>Busiest Month of the year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7854D-5890-446E-8532-AC6880294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46354"/>
            <a:ext cx="10515600" cy="45955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IN" dirty="0"/>
              <a:t>Busiest Month of the year are from May to August i.e. during the summer break.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C41434-E78D-40FE-A565-C06A4F824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905" y="1106906"/>
            <a:ext cx="6766559" cy="450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5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DB376-BBA5-4AF1-91EE-BAE5F13B9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2876"/>
            <a:ext cx="10515600" cy="953535"/>
          </a:xfrm>
        </p:spPr>
        <p:txBody>
          <a:bodyPr>
            <a:normAutofit fontScale="90000"/>
          </a:bodyPr>
          <a:lstStyle/>
          <a:p>
            <a:r>
              <a:rPr lang="en-US" sz="4700" b="1" dirty="0"/>
              <a:t>How long do people stay at the hotels?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7854D-5890-446E-8532-AC6880294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75157"/>
            <a:ext cx="10515600" cy="401805"/>
          </a:xfrm>
        </p:spPr>
        <p:txBody>
          <a:bodyPr>
            <a:normAutofit fontScale="62500" lnSpcReduction="20000"/>
          </a:bodyPr>
          <a:lstStyle/>
          <a:p>
            <a:r>
              <a:rPr lang="en-IN" dirty="0"/>
              <a:t>Thus, the graph is inline with the map reduce results i.e. most hotel bookings are often for 2-4 days.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F31330-A8CB-43F6-8B89-A33D6A53E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925" y="1195939"/>
            <a:ext cx="6165871" cy="446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255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7854D-5890-446E-8532-AC6880294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527" y="5708342"/>
            <a:ext cx="9894770" cy="674703"/>
          </a:xfrm>
        </p:spPr>
        <p:txBody>
          <a:bodyPr>
            <a:normAutofit/>
          </a:bodyPr>
          <a:lstStyle/>
          <a:p>
            <a:r>
              <a:rPr lang="en-IN" sz="1600" dirty="0"/>
              <a:t>Most number of bookings are </a:t>
            </a:r>
            <a:r>
              <a:rPr lang="en-IN" sz="1600" dirty="0" err="1"/>
              <a:t>canceled</a:t>
            </a:r>
            <a:r>
              <a:rPr lang="en-IN" sz="1600" dirty="0"/>
              <a:t> during the month May to September.</a:t>
            </a:r>
          </a:p>
          <a:p>
            <a:r>
              <a:rPr lang="en-IN" sz="1600" dirty="0"/>
              <a:t>Also, City hotel bookings are </a:t>
            </a:r>
            <a:r>
              <a:rPr lang="en-IN" sz="1600" dirty="0" err="1"/>
              <a:t>canceled</a:t>
            </a:r>
            <a:r>
              <a:rPr lang="en-IN" sz="1600" dirty="0"/>
              <a:t> more often than Resort hotel bookings.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50FB76-A053-4504-835D-EC742710D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527" y="317635"/>
            <a:ext cx="8447803" cy="525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3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16468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Data </a:t>
            </a:r>
            <a:r>
              <a:rPr lang="en-IN" b="1" dirty="0" err="1"/>
              <a:t>Modeling</a:t>
            </a:r>
            <a:r>
              <a:rPr lang="en-IN" b="1"/>
              <a:t>: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15355"/>
            <a:ext cx="8171182" cy="40901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Used </a:t>
            </a:r>
            <a:r>
              <a:rPr lang="en-IN" dirty="0" err="1"/>
              <a:t>PyMongo</a:t>
            </a:r>
            <a:r>
              <a:rPr lang="en-IN" dirty="0"/>
              <a:t> to establish the Client connection.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A8CFD8-986F-4F85-B7FD-18BECFC52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653" y="1052473"/>
            <a:ext cx="7555966" cy="442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277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6CC68-F307-4E55-A6D4-098DFEF95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499533"/>
            <a:ext cx="6587613" cy="1658198"/>
          </a:xfrm>
        </p:spPr>
        <p:txBody>
          <a:bodyPr>
            <a:normAutofit/>
          </a:bodyPr>
          <a:lstStyle/>
          <a:p>
            <a:r>
              <a:rPr lang="en-IN" sz="4800" b="1" i="1" u="sng" dirty="0">
                <a:solidFill>
                  <a:srgbClr val="131119"/>
                </a:solidFill>
              </a:rPr>
              <a:t>Content: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2D260-1DA8-4901-AA96-4C23F4F49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2011680"/>
            <a:ext cx="6587613" cy="3864732"/>
          </a:xfrm>
        </p:spPr>
        <p:txBody>
          <a:bodyPr>
            <a:normAutofit fontScale="92500"/>
          </a:bodyPr>
          <a:lstStyle/>
          <a:p>
            <a:r>
              <a:rPr lang="en-US" dirty="0"/>
              <a:t>This data set contains booking information for a city hotel and a resort hotel and includes information such as when the booking was made, length of stay, the number of adults, children, and/or babies, and the number of available parking spaces, among other things.</a:t>
            </a:r>
          </a:p>
          <a:p>
            <a:endParaRPr lang="en-US" dirty="0"/>
          </a:p>
          <a:p>
            <a:r>
              <a:rPr lang="en-US" u="sng" dirty="0"/>
              <a:t>Source:</a:t>
            </a:r>
            <a:r>
              <a:rPr lang="en-US" dirty="0"/>
              <a:t> </a:t>
            </a:r>
            <a:r>
              <a:rPr lang="en-US" sz="2600" dirty="0"/>
              <a:t>https://www.kaggle.com/jessemostipak/hotel-booking-demand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51711C-CF14-4933-9FDB-985B683631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491"/>
          <a:stretch/>
        </p:blipFill>
        <p:spPr>
          <a:xfrm>
            <a:off x="633999" y="640080"/>
            <a:ext cx="4001315" cy="558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983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200" dirty="0"/>
              <a:t>Converting to pandas </a:t>
            </a:r>
            <a:r>
              <a:rPr lang="en-IN" sz="4200" dirty="0" err="1"/>
              <a:t>DataFrame</a:t>
            </a:r>
            <a:r>
              <a:rPr lang="en-IN" sz="4200" dirty="0"/>
              <a:t>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70256B-E0AD-4B35-858E-DA64082D1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054" y="1450239"/>
            <a:ext cx="7470551" cy="481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3627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200" dirty="0"/>
              <a:t>Data </a:t>
            </a:r>
            <a:r>
              <a:rPr lang="en-IN" sz="4200" dirty="0" err="1"/>
              <a:t>Preprocessing</a:t>
            </a:r>
            <a:r>
              <a:rPr lang="en-IN" sz="4200" dirty="0"/>
              <a:t>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4CE8EE-85A5-4D4C-9DF2-81305A011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0728" y="1507991"/>
            <a:ext cx="9899800" cy="446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605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Applying the Machine learning Model: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5C77BA-37F2-4F27-8AD0-AFAA380D3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187" y="1690688"/>
            <a:ext cx="10747621" cy="301606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948AD348-B35D-4E7E-A8D5-A82E229D06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5663" y="5168141"/>
            <a:ext cx="1963554" cy="1846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accuracy_score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86 %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126B98-113C-4574-A6B6-06769DF1BC9F}"/>
              </a:ext>
            </a:extLst>
          </p:cNvPr>
          <p:cNvSpPr/>
          <p:nvPr/>
        </p:nvSpPr>
        <p:spPr>
          <a:xfrm>
            <a:off x="606179" y="5570652"/>
            <a:ext cx="110857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Helvetica Neue"/>
              </a:rPr>
              <a:t>Thus, the hotel owners can make a guess whether the guest would cancel the hotel bookings or not using the above prediction.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Helvetica Neue"/>
              </a:rPr>
              <a:t>Complete Data Analysis: </a:t>
            </a:r>
            <a:r>
              <a:rPr lang="en-IN" sz="1600" dirty="0">
                <a:hlinkClick r:id="rId3"/>
              </a:rPr>
              <a:t>https://github.com/birajparikh16/Exploratory-Data-Analysis-Hotel-Bookings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095333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6657" y="2994275"/>
            <a:ext cx="3918686" cy="10290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5400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108221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29F86-6F61-4E52-8F63-122189B61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  <a:noFill/>
        </p:spPr>
        <p:txBody>
          <a:bodyPr>
            <a:normAutofit/>
          </a:bodyPr>
          <a:lstStyle/>
          <a:p>
            <a:pPr algn="r"/>
            <a:r>
              <a:rPr lang="en-IN" sz="4000" b="1" i="1" u="sng" dirty="0"/>
              <a:t>Objectives:</a:t>
            </a:r>
            <a:br>
              <a:rPr lang="en-IN" b="1" i="1" u="sng" dirty="0"/>
            </a:br>
            <a:br>
              <a:rPr lang="en-IN" b="1" i="1" u="sng" dirty="0"/>
            </a:br>
            <a:r>
              <a:rPr lang="en-IN" sz="3600" b="1" i="1" u="sng" dirty="0"/>
              <a:t>This dataset can help answer following questions</a:t>
            </a:r>
            <a:endParaRPr lang="en-IN" b="1" i="1" u="sng" dirty="0"/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7C600-B00E-445B-9AF4-09B862061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Have you ever wondered when the best time of year to book a hotel room is?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What is the optimal length of stay in order to get the best daily rate?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What if you wanted to predict whether or not a guest would actually come or not ? (Data Modeling)</a:t>
            </a:r>
          </a:p>
          <a:p>
            <a:endParaRPr lang="en-IN" sz="2400" b="1" i="1" u="sng" spc="-12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9704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02C90F-41BF-47D2-9C91-9335741C4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  <a:noFill/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Importing csv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0FBF7-28FB-4333-A2C5-A91DB34DD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708" y="885651"/>
            <a:ext cx="6525220" cy="46168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N" sz="2400" u="sng" dirty="0"/>
              <a:t>Using command line interface to import the data:</a:t>
            </a:r>
          </a:p>
          <a:p>
            <a:pPr marL="0" indent="0">
              <a:buNone/>
            </a:pPr>
            <a:r>
              <a:rPr lang="en-IN" sz="2400" dirty="0" err="1"/>
              <a:t>mongoimport</a:t>
            </a:r>
            <a:r>
              <a:rPr lang="en-IN" sz="2400" dirty="0"/>
              <a:t> -d project -c </a:t>
            </a:r>
            <a:r>
              <a:rPr lang="en-IN" sz="2400" dirty="0" err="1"/>
              <a:t>hotel_booking</a:t>
            </a:r>
            <a:r>
              <a:rPr lang="en-IN" sz="2400" dirty="0"/>
              <a:t> --type csv --drop --file "D:\My stuff\IU Courses\SEM 2\SQL AND NOSQL\datasets\Hotel\hotel_bookings.csv" –</a:t>
            </a:r>
            <a:r>
              <a:rPr lang="en-IN" sz="2400" dirty="0" err="1"/>
              <a:t>headerline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The above command line will create database ‘</a:t>
            </a:r>
            <a:r>
              <a:rPr lang="en-IN" sz="2400" b="1" dirty="0"/>
              <a:t>project’</a:t>
            </a:r>
            <a:r>
              <a:rPr lang="en-IN" sz="2400" dirty="0"/>
              <a:t> and collection ‘</a:t>
            </a:r>
            <a:r>
              <a:rPr lang="en-IN" sz="2400" b="1" dirty="0" err="1"/>
              <a:t>hotel_booking</a:t>
            </a:r>
            <a:r>
              <a:rPr lang="en-IN" sz="2400" b="1" dirty="0"/>
              <a:t>’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B30FD9-0AC0-42EB-9D5F-B41D076AF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065" y="4333557"/>
            <a:ext cx="2800350" cy="46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01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Checking the distribution of the hotels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dataset contains data from two different hotels.</a:t>
            </a:r>
          </a:p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 Most guest prefer to book City hotels compared to Resort hotels.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10D212-95DE-4234-A8E2-5F004B542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212" y="2447925"/>
            <a:ext cx="7267575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927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57168"/>
          </a:xfrm>
        </p:spPr>
        <p:txBody>
          <a:bodyPr>
            <a:normAutofit/>
          </a:bodyPr>
          <a:lstStyle/>
          <a:p>
            <a:r>
              <a:rPr lang="en-US" sz="4000" dirty="0"/>
              <a:t>How much do guests pay for a room per night?</a:t>
            </a:r>
            <a:endParaRPr lang="en-IN" sz="4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7D6337-818E-45F3-81C0-95E19288FA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7210" y="1270000"/>
            <a:ext cx="7334591" cy="4242837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DDC65C63-3127-46B1-8C22-0103AF6D37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Roboto Mono"/>
              </a:rPr>
              <a:t>Resort hotel: 47.49 € per night and person. City hotel: 59.27 € per night and person.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BE9E0D-8242-4137-B0A3-D0BE7D9BE7EE}"/>
              </a:ext>
            </a:extLst>
          </p:cNvPr>
          <p:cNvSpPr/>
          <p:nvPr/>
        </p:nvSpPr>
        <p:spPr>
          <a:xfrm>
            <a:off x="1107477" y="5696635"/>
            <a:ext cx="76385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Resort hotel:  140.41    per night. </a:t>
            </a:r>
          </a:p>
          <a:p>
            <a:r>
              <a:rPr lang="en-IN" dirty="0"/>
              <a:t>City hotel: 132.22     per night. </a:t>
            </a:r>
          </a:p>
          <a:p>
            <a:r>
              <a:rPr lang="en-IN" dirty="0"/>
              <a:t>Thus, guest pay a bit extra for Resort hotel per night compared to City hotel.</a:t>
            </a:r>
          </a:p>
        </p:txBody>
      </p:sp>
      <p:pic>
        <p:nvPicPr>
          <p:cNvPr id="12" name="Graphic 11" descr="Euro">
            <a:extLst>
              <a:ext uri="{FF2B5EF4-FFF2-40B4-BE49-F238E27FC236}">
                <a16:creationId xmlns:a16="http://schemas.microsoft.com/office/drawing/2014/main" id="{043709C2-2528-46CD-8C03-AACF59114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0532" y="5783244"/>
            <a:ext cx="197981" cy="197981"/>
          </a:xfrm>
          <a:prstGeom prst="rect">
            <a:avLst/>
          </a:prstGeom>
        </p:spPr>
      </p:pic>
      <p:pic>
        <p:nvPicPr>
          <p:cNvPr id="13" name="Graphic 12" descr="Euro">
            <a:extLst>
              <a:ext uri="{FF2B5EF4-FFF2-40B4-BE49-F238E27FC236}">
                <a16:creationId xmlns:a16="http://schemas.microsoft.com/office/drawing/2014/main" id="{1146F26A-F3F9-426D-92D2-4C354FAA0A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69070" y="6064232"/>
            <a:ext cx="197981" cy="19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179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2812"/>
          </a:xfrm>
        </p:spPr>
        <p:txBody>
          <a:bodyPr>
            <a:normAutofit/>
          </a:bodyPr>
          <a:lstStyle/>
          <a:p>
            <a:r>
              <a:rPr lang="en-US" sz="4000" dirty="0"/>
              <a:t>How does the price per night vary over the year?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Average pay per night increases every year regardless of type of hotel. That make sense.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86E6D7-B0B0-4D89-8C2E-E9ECFB42C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820" y="1160991"/>
            <a:ext cx="7896225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00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249"/>
            <a:ext cx="10515600" cy="779464"/>
          </a:xfrm>
        </p:spPr>
        <p:txBody>
          <a:bodyPr>
            <a:normAutofit/>
          </a:bodyPr>
          <a:lstStyle/>
          <a:p>
            <a:r>
              <a:rPr lang="en-US" sz="4200" dirty="0"/>
              <a:t>Which are the busiest month?</a:t>
            </a:r>
            <a:endParaRPr lang="en-IN" sz="4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299" y="5722671"/>
            <a:ext cx="10947401" cy="7794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3200" dirty="0"/>
              <a:t>As expected the busiest month for all the years in the given data are over the summer i.e. from May to August.</a:t>
            </a: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8511F0-07C5-4E56-8C76-AEB6EE38B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134" y="933713"/>
            <a:ext cx="4902199" cy="467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237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922" y="597992"/>
            <a:ext cx="3793066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r>
              <a:rPr lang="en-US" sz="2800" dirty="0"/>
              <a:t>Let’s find the average price per night for all the years over all the month.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3"/>
            <a:ext cx="3578520" cy="3415623"/>
          </a:xfrm>
        </p:spPr>
        <p:txBody>
          <a:bodyPr>
            <a:normAutofit fontScale="92500" lnSpcReduction="20000"/>
          </a:bodyPr>
          <a:lstStyle/>
          <a:p>
            <a:r>
              <a:rPr lang="en-IN" sz="2400" dirty="0"/>
              <a:t>The</a:t>
            </a:r>
            <a:r>
              <a:rPr lang="en-US" sz="2400" dirty="0"/>
              <a:t> prices are much higher in the month from May to September i.e. during the summer.</a:t>
            </a:r>
          </a:p>
          <a:p>
            <a:r>
              <a:rPr lang="en-US" sz="2400" dirty="0"/>
              <a:t>Thus, the best time to book the hotel room is during the initial month from January to March.</a:t>
            </a:r>
          </a:p>
          <a:p>
            <a:r>
              <a:rPr lang="en-US" sz="2400" dirty="0"/>
              <a:t>Spring Break is the best option to hangout with the family with cheap hotel rates.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B9AF0F-655F-467F-8EC3-B1F26D0CC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318896"/>
            <a:ext cx="5768169" cy="608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86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149337-CC20-42E7-8327-E5212BE344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C13C901-7F07-466C-BBFB-37B66ED1F69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800</Words>
  <Application>Microsoft Office PowerPoint</Application>
  <PresentationFormat>Widescreen</PresentationFormat>
  <Paragraphs>96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Calibri Light</vt:lpstr>
      <vt:lpstr>Courier New</vt:lpstr>
      <vt:lpstr>Helvetica Neue</vt:lpstr>
      <vt:lpstr>Roboto Mono</vt:lpstr>
      <vt:lpstr>Wingdings</vt:lpstr>
      <vt:lpstr>Office Theme</vt:lpstr>
      <vt:lpstr>Hotel Bookings</vt:lpstr>
      <vt:lpstr>Content:</vt:lpstr>
      <vt:lpstr>Objectives:  This dataset can help answer following questions</vt:lpstr>
      <vt:lpstr>Importing csv data</vt:lpstr>
      <vt:lpstr>Checking the distribution of the hotels</vt:lpstr>
      <vt:lpstr>How much do guests pay for a room per night?</vt:lpstr>
      <vt:lpstr>How does the price per night vary over the year?</vt:lpstr>
      <vt:lpstr>Which are the busiest month?</vt:lpstr>
      <vt:lpstr>Let’s find the average price per night for all the years over all the month.</vt:lpstr>
      <vt:lpstr>How many bookings were canceled?</vt:lpstr>
      <vt:lpstr>Which month have the highest number of cancelations?</vt:lpstr>
      <vt:lpstr>How long do people stay at the hotels?</vt:lpstr>
      <vt:lpstr>How many guest repeat their bookings?</vt:lpstr>
      <vt:lpstr>What type of rooms guest prefer?</vt:lpstr>
      <vt:lpstr>Exploratory Data Analysis in Tableau</vt:lpstr>
      <vt:lpstr>Busiest Month of the year</vt:lpstr>
      <vt:lpstr>How long do people stay at the hotels? </vt:lpstr>
      <vt:lpstr>PowerPoint Presentation</vt:lpstr>
      <vt:lpstr>Data Modeling:</vt:lpstr>
      <vt:lpstr>Converting to pandas DataFrame:</vt:lpstr>
      <vt:lpstr>Data Preprocessing:</vt:lpstr>
      <vt:lpstr>Applying the Machine learning Model: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2020-02-23T06:28:33Z</dcterms:created>
  <dcterms:modified xsi:type="dcterms:W3CDTF">2020-02-24T02:39:48Z</dcterms:modified>
</cp:coreProperties>
</file>